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95" r:id="rId5"/>
    <p:sldId id="296" r:id="rId6"/>
    <p:sldId id="298" r:id="rId7"/>
    <p:sldId id="299" r:id="rId8"/>
    <p:sldId id="277" r:id="rId9"/>
    <p:sldId id="276" r:id="rId10"/>
    <p:sldId id="272" r:id="rId11"/>
    <p:sldId id="275" r:id="rId12"/>
    <p:sldId id="273" r:id="rId13"/>
    <p:sldId id="274" r:id="rId14"/>
    <p:sldId id="280" r:id="rId15"/>
    <p:sldId id="278" r:id="rId16"/>
    <p:sldId id="279" r:id="rId17"/>
    <p:sldId id="293" r:id="rId18"/>
    <p:sldId id="300" r:id="rId19"/>
    <p:sldId id="281" r:id="rId20"/>
    <p:sldId id="290" r:id="rId21"/>
    <p:sldId id="282" r:id="rId22"/>
    <p:sldId id="291" r:id="rId23"/>
    <p:sldId id="292" r:id="rId24"/>
    <p:sldId id="294" r:id="rId25"/>
    <p:sldId id="263" r:id="rId26"/>
    <p:sldId id="265" r:id="rId27"/>
    <p:sldId id="266" r:id="rId28"/>
    <p:sldId id="267" r:id="rId29"/>
    <p:sldId id="268" r:id="rId30"/>
    <p:sldId id="269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\Desktop\E2E%20Soccer\NCISL\Metrics\NCISL%20Metrics%202018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9541860503345223E-2"/>
          <c:y val="2.8853454821564161E-2"/>
          <c:w val="0.93945768133566909"/>
          <c:h val="0.872438328007465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'Teams by year'!$E$25:$E$36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'Teams by year'!$F$25:$F$36</c:f>
              <c:numCache>
                <c:formatCode>General</c:formatCode>
                <c:ptCount val="12"/>
                <c:pt idx="0">
                  <c:v>73</c:v>
                </c:pt>
                <c:pt idx="1">
                  <c:v>62</c:v>
                </c:pt>
                <c:pt idx="2">
                  <c:v>64</c:v>
                </c:pt>
                <c:pt idx="3">
                  <c:v>52</c:v>
                </c:pt>
                <c:pt idx="4">
                  <c:v>44</c:v>
                </c:pt>
                <c:pt idx="5">
                  <c:v>47</c:v>
                </c:pt>
                <c:pt idx="6">
                  <c:v>39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63</c:v>
                </c:pt>
                <c:pt idx="1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2-4FE0-8CE6-6CA9B3E36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828831"/>
        <c:axId val="1"/>
        <c:axId val="0"/>
      </c:bar3DChart>
      <c:catAx>
        <c:axId val="48382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8288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2863079615048"/>
          <c:y val="0.79687445319335082"/>
          <c:w val="0.28609383202099736"/>
          <c:h val="0.19386628754738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6699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6-45BE-BEF4-F999E4913CF1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6-45BE-BEF4-F999E4913CF1}"/>
              </c:ext>
            </c:extLst>
          </c:dPt>
          <c:cat>
            <c:strRef>
              <c:f>'Teams by year'!$G$219:$G$220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'Teams by year'!$H$219:$H$220</c:f>
              <c:numCache>
                <c:formatCode>General</c:formatCode>
                <c:ptCount val="2"/>
                <c:pt idx="0">
                  <c:v>58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B6-45BE-BEF4-F999E4913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52863079615048"/>
          <c:y val="0.79687445319335082"/>
          <c:w val="0.28609383202099736"/>
          <c:h val="0.19386628754738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league</a:t>
            </a:r>
          </a:p>
        </c:rich>
      </c:tx>
      <c:layout>
        <c:manualLayout>
          <c:xMode val="edge"/>
          <c:yMode val="edge"/>
          <c:x val="0.3192222222222222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E-4DAD-854C-46AF1197B4D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E-4DAD-854C-46AF1197B4D8}"/>
              </c:ext>
            </c:extLst>
          </c:dPt>
          <c:cat>
            <c:strRef>
              <c:f>'Teams by year'!$G$258:$G$259</c:f>
              <c:strCache>
                <c:ptCount val="2"/>
                <c:pt idx="0">
                  <c:v>OASC</c:v>
                </c:pt>
                <c:pt idx="1">
                  <c:v>OCSL</c:v>
                </c:pt>
              </c:strCache>
            </c:strRef>
          </c:cat>
          <c:val>
            <c:numRef>
              <c:f>'Teams by year'!$H$258:$H$259</c:f>
              <c:numCache>
                <c:formatCode>General</c:formatCode>
                <c:ptCount val="2"/>
                <c:pt idx="0">
                  <c:v>63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5E-4DAD-854C-46AF1197B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7364391951006"/>
          <c:y val="0.8431707494896471"/>
          <c:w val="0.30362357830271214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game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F-46EB-A72B-320C8C15F9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F-46EB-A72B-320C8C15F966}"/>
              </c:ext>
            </c:extLst>
          </c:dPt>
          <c:cat>
            <c:strRef>
              <c:f>'Teams by year'!$G$237:$G$238</c:f>
              <c:strCache>
                <c:ptCount val="2"/>
                <c:pt idx="0">
                  <c:v>11 v 11</c:v>
                </c:pt>
                <c:pt idx="1">
                  <c:v>7 v 7</c:v>
                </c:pt>
              </c:strCache>
            </c:strRef>
          </c:cat>
          <c:val>
            <c:numRef>
              <c:f>'Teams by year'!$H$237:$H$238</c:f>
              <c:numCache>
                <c:formatCode>General</c:formatCode>
                <c:ptCount val="2"/>
                <c:pt idx="0">
                  <c:v>49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F-46EB-A72B-320C8C15F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726268591426072"/>
          <c:y val="0.83370844269466315"/>
          <c:w val="0.32880774278215225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8622149121577506E-2"/>
          <c:y val="3.2036613272311214E-2"/>
          <c:w val="0.94676457441272432"/>
          <c:h val="0.8718535469107551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'Teams by year'!$E$74:$E$85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'Teams by year'!$F$74:$F$85</c:f>
              <c:numCache>
                <c:formatCode>General</c:formatCode>
                <c:ptCount val="12"/>
                <c:pt idx="0">
                  <c:v>73</c:v>
                </c:pt>
                <c:pt idx="1">
                  <c:v>62</c:v>
                </c:pt>
                <c:pt idx="2">
                  <c:v>64</c:v>
                </c:pt>
                <c:pt idx="3">
                  <c:v>52</c:v>
                </c:pt>
                <c:pt idx="4">
                  <c:v>44</c:v>
                </c:pt>
                <c:pt idx="5">
                  <c:v>47</c:v>
                </c:pt>
                <c:pt idx="6">
                  <c:v>39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58</c:v>
                </c:pt>
                <c:pt idx="1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A-44BE-9451-405D5754B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830703"/>
        <c:axId val="1"/>
        <c:axId val="0"/>
      </c:bar3DChart>
      <c:catAx>
        <c:axId val="486830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68307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6699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80-4DBF-94BF-C97DF1A240FC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80-4DBF-94BF-C97DF1A240FC}"/>
              </c:ext>
            </c:extLst>
          </c:dPt>
          <c:cat>
            <c:strRef>
              <c:f>'Teams by year'!$G$219:$G$220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'Teams by year'!$H$219:$H$220</c:f>
              <c:numCache>
                <c:formatCode>General</c:formatCode>
                <c:ptCount val="2"/>
                <c:pt idx="0">
                  <c:v>44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80-4DBF-94BF-C97DF1A2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52863079615048"/>
          <c:y val="0.79687445319335082"/>
          <c:w val="0.28609383202099736"/>
          <c:h val="0.19386628754738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teams by game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C-4C85-A7B0-0DB4EEAC24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C-4C85-A7B0-0DB4EEAC2477}"/>
              </c:ext>
            </c:extLst>
          </c:dPt>
          <c:cat>
            <c:strRef>
              <c:f>'Teams by year'!$G$237:$G$238</c:f>
              <c:strCache>
                <c:ptCount val="2"/>
                <c:pt idx="0">
                  <c:v>11 v 11</c:v>
                </c:pt>
                <c:pt idx="1">
                  <c:v>7 v 7</c:v>
                </c:pt>
              </c:strCache>
            </c:strRef>
          </c:cat>
          <c:val>
            <c:numRef>
              <c:f>'Teams by year'!$H$237:$H$238</c:f>
              <c:numCache>
                <c:formatCode>General</c:formatCode>
                <c:ptCount val="2"/>
                <c:pt idx="0">
                  <c:v>34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C-4C85-A7B0-0DB4EEAC2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726268591426072"/>
          <c:y val="0.83370844269466315"/>
          <c:w val="0.32880774278215225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3B467-AC86-9CC6-F88D-77AF5BDD9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1BA30-E5E4-8137-353C-A7416C34A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8BFF-A5BC-4EF4-9642-F29974D8A6EA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2610-EBBA-9B1B-403E-32B7064AA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CDED-FC9F-22FD-0DBE-34143652E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D377-DEE6-42C3-9B9F-73B35A70D7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B884-999C-4DA1-989C-A5732F43E7FE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526D-8050-4021-95BE-A5DA28341F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2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3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68744-32D8-6E64-4191-CFD5918024CC}"/>
              </a:ext>
            </a:extLst>
          </p:cNvPr>
          <p:cNvSpPr/>
          <p:nvPr userDrawn="1"/>
        </p:nvSpPr>
        <p:spPr>
          <a:xfrm>
            <a:off x="2020711" y="-1"/>
            <a:ext cx="10171291" cy="11554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503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4726-9D4E-590D-4C48-D554A29670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" y="74681"/>
            <a:ext cx="1400146" cy="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18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837" y="2176565"/>
            <a:ext cx="54959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Berlin Sans FB Demi" panose="020E0802020502020306" pitchFamily="34" charset="0"/>
              </a:rPr>
              <a:t>PRE SEASON</a:t>
            </a:r>
            <a:br>
              <a:rPr lang="en-US" sz="72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Berlin Sans FB Demi" panose="020E0802020502020306" pitchFamily="34" charset="0"/>
              </a:rPr>
              <a:t>MEETING</a:t>
            </a:r>
          </a:p>
          <a:p>
            <a:endParaRPr 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May 7</a:t>
            </a:r>
            <a:r>
              <a:rPr lang="en-US" sz="3200" baseline="30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, 2024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5" y="199506"/>
            <a:ext cx="2579423" cy="15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618042" cy="1119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City of Ottawa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29" y="1587814"/>
            <a:ext cx="5044152" cy="3372339"/>
          </a:xfrm>
        </p:spPr>
        <p:txBody>
          <a:bodyPr>
            <a:noAutofit/>
          </a:bodyPr>
          <a:lstStyle/>
          <a:p>
            <a:r>
              <a:rPr lang="en-US" dirty="0"/>
              <a:t>The Richcraft field partnership gives us priority access to the turf field</a:t>
            </a:r>
          </a:p>
          <a:p>
            <a:endParaRPr lang="en-US" dirty="0"/>
          </a:p>
          <a:p>
            <a:r>
              <a:rPr lang="en-US" dirty="0"/>
              <a:t>The initial agreement concludes in 2024 but we will still be able to use the field after that</a:t>
            </a:r>
          </a:p>
          <a:p>
            <a:endParaRPr lang="en-US" dirty="0"/>
          </a:p>
          <a:p>
            <a:r>
              <a:rPr lang="en-US" dirty="0"/>
              <a:t>There are currently no plans on a refurbishment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81" y="1914556"/>
            <a:ext cx="5197819" cy="30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498400" cy="11280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Atletico Ottawa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239" y="1508057"/>
            <a:ext cx="5059816" cy="3288386"/>
          </a:xfrm>
        </p:spPr>
        <p:txBody>
          <a:bodyPr>
            <a:noAutofit/>
          </a:bodyPr>
          <a:lstStyle/>
          <a:p>
            <a:r>
              <a:rPr lang="en-US" dirty="0"/>
              <a:t>Each team will receive tickets for a game on May 25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10 tickets for 11 v 11 teams</a:t>
            </a:r>
          </a:p>
          <a:p>
            <a:pPr lvl="1"/>
            <a:r>
              <a:rPr lang="en-US" dirty="0"/>
              <a:t>7 tickets for 7 v 7 teams</a:t>
            </a:r>
          </a:p>
          <a:p>
            <a:endParaRPr lang="en-US" sz="2400" dirty="0"/>
          </a:p>
          <a:p>
            <a:r>
              <a:rPr lang="en-US" dirty="0"/>
              <a:t>Discounted tickets for other games can be purchased through our website</a:t>
            </a:r>
          </a:p>
          <a:p>
            <a:endParaRPr lang="en-US" dirty="0"/>
          </a:p>
          <a:p>
            <a:r>
              <a:rPr lang="en-US" dirty="0"/>
              <a:t>We also have been given a 10% discount on merchandize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16" y="2069870"/>
            <a:ext cx="5649884" cy="31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322" y="3267"/>
            <a:ext cx="7643679" cy="111623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FuboTV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235" y="1738483"/>
            <a:ext cx="5504220" cy="3415408"/>
          </a:xfrm>
        </p:spPr>
        <p:txBody>
          <a:bodyPr>
            <a:noAutofit/>
          </a:bodyPr>
          <a:lstStyle/>
          <a:p>
            <a:r>
              <a:rPr lang="en-US" sz="2400" dirty="0"/>
              <a:t>Sign up for an annual subscription from </a:t>
            </a:r>
            <a:r>
              <a:rPr lang="en-US" sz="2400" dirty="0" err="1"/>
              <a:t>FuboTV</a:t>
            </a:r>
            <a:r>
              <a:rPr lang="en-US" sz="2400" dirty="0"/>
              <a:t> and the OASC receive a commission</a:t>
            </a:r>
          </a:p>
          <a:p>
            <a:endParaRPr lang="en-US" sz="2400" dirty="0"/>
          </a:p>
          <a:p>
            <a:r>
              <a:rPr lang="en-US" sz="2400" dirty="0"/>
              <a:t>The commission is then given as a credit to your team</a:t>
            </a:r>
          </a:p>
          <a:p>
            <a:endParaRPr lang="en-US" sz="2400" dirty="0"/>
          </a:p>
          <a:p>
            <a:r>
              <a:rPr lang="en-US" sz="2400" dirty="0" err="1"/>
              <a:t>FuboTv</a:t>
            </a:r>
            <a:r>
              <a:rPr lang="en-US" sz="2400" dirty="0"/>
              <a:t> carries the Premier League and </a:t>
            </a:r>
            <a:r>
              <a:rPr lang="en-US" sz="2400" dirty="0" err="1"/>
              <a:t>Siere</a:t>
            </a:r>
            <a:r>
              <a:rPr lang="en-US" sz="2400" dirty="0"/>
              <a:t>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1601810"/>
            <a:ext cx="4627418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6" y="1"/>
            <a:ext cx="7635134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Ottawa Senators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575" y="1857613"/>
            <a:ext cx="4510591" cy="3393503"/>
          </a:xfrm>
        </p:spPr>
        <p:txBody>
          <a:bodyPr>
            <a:normAutofit/>
          </a:bodyPr>
          <a:lstStyle/>
          <a:p>
            <a:r>
              <a:rPr lang="en-US" dirty="0"/>
              <a:t>Discounted Ottawa Senators tickets can be purchased through our website</a:t>
            </a:r>
          </a:p>
          <a:p>
            <a:endParaRPr lang="en-US" dirty="0"/>
          </a:p>
          <a:p>
            <a:r>
              <a:rPr lang="en-US" dirty="0"/>
              <a:t>Look for the announcement for 2024/5 tickets later in the summer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78" y="1857613"/>
            <a:ext cx="5342122" cy="30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7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60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Ottawa South United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726" y="1896239"/>
            <a:ext cx="5373412" cy="3423906"/>
          </a:xfrm>
        </p:spPr>
        <p:txBody>
          <a:bodyPr>
            <a:normAutofit/>
          </a:bodyPr>
          <a:lstStyle/>
          <a:p>
            <a:r>
              <a:rPr lang="en-US" dirty="0"/>
              <a:t>Ottawa South United are our biggest customer for field sales at Richcraft</a:t>
            </a:r>
          </a:p>
          <a:p>
            <a:endParaRPr lang="en-US" dirty="0"/>
          </a:p>
          <a:p>
            <a:r>
              <a:rPr lang="en-US" dirty="0"/>
              <a:t>Its in our best interest that their summer camps at </a:t>
            </a:r>
            <a:r>
              <a:rPr lang="en-US" dirty="0" err="1"/>
              <a:t>Richcraft</a:t>
            </a:r>
            <a:r>
              <a:rPr lang="en-US" dirty="0"/>
              <a:t> are a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29" y="1475057"/>
            <a:ext cx="4727171" cy="47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60" y="1"/>
            <a:ext cx="8629422" cy="1138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good reputation increases partnerships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31" y="1732248"/>
            <a:ext cx="5117869" cy="383840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58573" y="1286049"/>
            <a:ext cx="5115558" cy="34050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a good reputation in the community. Let’s make sure that continues</a:t>
            </a:r>
          </a:p>
          <a:p>
            <a:endParaRPr lang="en-US" dirty="0"/>
          </a:p>
          <a:p>
            <a:r>
              <a:rPr lang="en-US" dirty="0"/>
              <a:t>OASC defines a uniform as a jersey, shorts and socks. Teams must wear matching uniforms which includes same colour shorts and socks.</a:t>
            </a:r>
          </a:p>
          <a:p>
            <a:endParaRPr lang="en-US" dirty="0"/>
          </a:p>
          <a:p>
            <a:r>
              <a:rPr lang="en-US" dirty="0"/>
              <a:t>Encourage your players to be organized and play in a friendly and sporting manner</a:t>
            </a:r>
          </a:p>
        </p:txBody>
      </p:sp>
    </p:spTree>
    <p:extLst>
      <p:ext uri="{BB962C8B-B14F-4D97-AF65-F5344CB8AC3E}">
        <p14:creationId xmlns:p14="http://schemas.microsoft.com/office/powerpoint/2010/main" val="186150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 media plans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94" y="1836921"/>
            <a:ext cx="3951006" cy="395100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63080" y="1836921"/>
            <a:ext cx="5983887" cy="35414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purchased a </a:t>
            </a:r>
            <a:r>
              <a:rPr lang="en-US" dirty="0" err="1"/>
              <a:t>Veo</a:t>
            </a:r>
            <a:r>
              <a:rPr lang="en-US" dirty="0"/>
              <a:t> camera and hope to film some games this season</a:t>
            </a:r>
          </a:p>
          <a:p>
            <a:endParaRPr lang="en-US" dirty="0"/>
          </a:p>
          <a:p>
            <a:r>
              <a:rPr lang="en-US" dirty="0"/>
              <a:t>We are hoping to hire a contractor to manage that program</a:t>
            </a:r>
          </a:p>
          <a:p>
            <a:endParaRPr lang="en-US" dirty="0"/>
          </a:p>
          <a:p>
            <a:r>
              <a:rPr lang="en-US" dirty="0"/>
              <a:t>Match videos and highlights will be available on our YouTube channel</a:t>
            </a:r>
          </a:p>
        </p:txBody>
      </p:sp>
    </p:spTree>
    <p:extLst>
      <p:ext uri="{BB962C8B-B14F-4D97-AF65-F5344CB8AC3E}">
        <p14:creationId xmlns:p14="http://schemas.microsoft.com/office/powerpoint/2010/main" val="373051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Social media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27" y="1672116"/>
            <a:ext cx="5149836" cy="149790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0172" y="1731515"/>
            <a:ext cx="5243588" cy="34306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hope to grow our social media activity this year.</a:t>
            </a:r>
          </a:p>
          <a:p>
            <a:endParaRPr lang="en-US" dirty="0"/>
          </a:p>
          <a:p>
            <a:r>
              <a:rPr lang="en-US" dirty="0"/>
              <a:t>We will be hiring a marketing contractor to assist in this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3" y="1812682"/>
            <a:ext cx="1216775" cy="121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97" y="3548772"/>
            <a:ext cx="1629295" cy="1629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00" y="3882045"/>
            <a:ext cx="2346483" cy="9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2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On the ball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0171" y="1731515"/>
            <a:ext cx="6033297" cy="34888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 out for regular ‘On The Ball’ newsletters throughout the year</a:t>
            </a:r>
          </a:p>
        </p:txBody>
      </p:sp>
      <p:pic>
        <p:nvPicPr>
          <p:cNvPr id="9" name="Picture 7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043984"/>
            <a:ext cx="29892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70444" y="2083781"/>
            <a:ext cx="1986741" cy="350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62" y="2116571"/>
            <a:ext cx="1609334" cy="3483004"/>
          </a:xfrm>
        </p:spPr>
      </p:pic>
    </p:spTree>
    <p:extLst>
      <p:ext uri="{BB962C8B-B14F-4D97-AF65-F5344CB8AC3E}">
        <p14:creationId xmlns:p14="http://schemas.microsoft.com/office/powerpoint/2010/main" val="60423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20E3E-D462-6A7D-A333-82D9105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66" y="1187682"/>
            <a:ext cx="6968034" cy="515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322" y="1"/>
            <a:ext cx="7643679" cy="1187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15" y="1616909"/>
            <a:ext cx="3321115" cy="36241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team manager needs to activate their website account</a:t>
            </a:r>
          </a:p>
          <a:p>
            <a:endParaRPr lang="en-US" dirty="0"/>
          </a:p>
          <a:p>
            <a:r>
              <a:rPr lang="en-US" dirty="0"/>
              <a:t>Each player needs to register on the website</a:t>
            </a:r>
          </a:p>
          <a:p>
            <a:endParaRPr lang="en-US" dirty="0"/>
          </a:p>
          <a:p>
            <a:r>
              <a:rPr lang="en-US" dirty="0"/>
              <a:t>Demonstrations of these processes can be found on the 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1887" y="3997342"/>
            <a:ext cx="1201663" cy="593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2986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1706" y="68366"/>
            <a:ext cx="6566907" cy="965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0990" y="1825625"/>
            <a:ext cx="9302809" cy="4351338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Roll call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OASC Business Review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Team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Game Day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Division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Cups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Discipline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Tournament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6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1"/>
            <a:ext cx="7635133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092" y="1714565"/>
            <a:ext cx="7624850" cy="3275047"/>
          </a:xfrm>
        </p:spPr>
        <p:txBody>
          <a:bodyPr>
            <a:normAutofit/>
          </a:bodyPr>
          <a:lstStyle/>
          <a:p>
            <a:r>
              <a:rPr lang="en-US" sz="2400" dirty="0"/>
              <a:t>Only properly registered players may play for your team</a:t>
            </a:r>
          </a:p>
          <a:p>
            <a:endParaRPr lang="en-US" sz="2400" dirty="0"/>
          </a:p>
          <a:p>
            <a:r>
              <a:rPr lang="en-US" sz="2400" dirty="0"/>
              <a:t>Please ensure all your players are registered at least 48 hours before your first game</a:t>
            </a:r>
          </a:p>
          <a:p>
            <a:endParaRPr lang="en-US" sz="2400" dirty="0"/>
          </a:p>
          <a:p>
            <a:r>
              <a:rPr lang="en-US" sz="2400" dirty="0"/>
              <a:t>Players who register later than this may have to miss the first game</a:t>
            </a:r>
          </a:p>
        </p:txBody>
      </p:sp>
    </p:spTree>
    <p:extLst>
      <p:ext uri="{BB962C8B-B14F-4D97-AF65-F5344CB8AC3E}">
        <p14:creationId xmlns:p14="http://schemas.microsoft.com/office/powerpoint/2010/main" val="412634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2"/>
            <a:ext cx="8671452" cy="11055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day management – Team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69" y="1659948"/>
            <a:ext cx="4662805" cy="38841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to do on game day?</a:t>
            </a:r>
          </a:p>
          <a:p>
            <a:endParaRPr lang="en-US" dirty="0"/>
          </a:p>
          <a:p>
            <a:r>
              <a:rPr lang="en-US" dirty="0"/>
              <a:t>Bring 3 copies of your game sheet and give them to the referee</a:t>
            </a:r>
          </a:p>
          <a:p>
            <a:endParaRPr lang="en-US" dirty="0"/>
          </a:p>
          <a:p>
            <a:r>
              <a:rPr lang="en-US" dirty="0"/>
              <a:t>After the game submit a game report on the website within 24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779962"/>
            <a:ext cx="5375564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60" y="1"/>
            <a:ext cx="7618041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day management -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822" y="1813928"/>
            <a:ext cx="4278245" cy="3884123"/>
          </a:xfrm>
        </p:spPr>
        <p:txBody>
          <a:bodyPr>
            <a:normAutofit/>
          </a:bodyPr>
          <a:lstStyle/>
          <a:p>
            <a:r>
              <a:rPr lang="en-US" sz="2400" dirty="0"/>
              <a:t>What to do on game day?</a:t>
            </a:r>
          </a:p>
          <a:p>
            <a:endParaRPr lang="en-US" sz="2400" dirty="0"/>
          </a:p>
          <a:p>
            <a:r>
              <a:rPr lang="en-US" sz="2400" dirty="0"/>
              <a:t>Bring government issued ID to the game and present it to the referee</a:t>
            </a:r>
          </a:p>
          <a:p>
            <a:pPr lvl="1"/>
            <a:r>
              <a:rPr lang="en-US" dirty="0"/>
              <a:t>Driving license</a:t>
            </a:r>
          </a:p>
          <a:p>
            <a:pPr lvl="1"/>
            <a:r>
              <a:rPr lang="en-US" dirty="0"/>
              <a:t>Health card 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13928"/>
            <a:ext cx="5334000" cy="38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32864"/>
            <a:ext cx="7600950" cy="10866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day management -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02" y="1303436"/>
            <a:ext cx="7235089" cy="4464510"/>
          </a:xfrm>
        </p:spPr>
        <p:txBody>
          <a:bodyPr>
            <a:noAutofit/>
          </a:bodyPr>
          <a:lstStyle/>
          <a:p>
            <a:r>
              <a:rPr lang="en-US" sz="1800" dirty="0"/>
              <a:t>What to bring on game day?</a:t>
            </a:r>
          </a:p>
          <a:p>
            <a:endParaRPr lang="en-US" sz="1800" dirty="0"/>
          </a:p>
          <a:p>
            <a:r>
              <a:rPr lang="en-US" sz="1800" dirty="0"/>
              <a:t>All teams</a:t>
            </a:r>
          </a:p>
          <a:p>
            <a:pPr lvl="1"/>
            <a:r>
              <a:rPr lang="en-US" sz="1800" dirty="0"/>
              <a:t>A game ball</a:t>
            </a:r>
          </a:p>
          <a:p>
            <a:pPr lvl="1"/>
            <a:r>
              <a:rPr lang="en-US" sz="1800" dirty="0"/>
              <a:t>A pump</a:t>
            </a:r>
          </a:p>
          <a:p>
            <a:r>
              <a:rPr lang="en-US" sz="1800" dirty="0"/>
              <a:t>11 v 11 teams only</a:t>
            </a:r>
          </a:p>
          <a:p>
            <a:pPr lvl="1"/>
            <a:r>
              <a:rPr lang="en-US" sz="1800" dirty="0"/>
              <a:t>A goal net</a:t>
            </a:r>
          </a:p>
          <a:p>
            <a:pPr lvl="1"/>
            <a:r>
              <a:rPr lang="en-US" sz="1800" dirty="0"/>
              <a:t>2 corner flags</a:t>
            </a:r>
          </a:p>
          <a:p>
            <a:endParaRPr lang="en-US" sz="1800" dirty="0"/>
          </a:p>
          <a:p>
            <a:r>
              <a:rPr lang="en-US" sz="1800" dirty="0"/>
              <a:t>Away team changes when there is a colour clash</a:t>
            </a:r>
          </a:p>
          <a:p>
            <a:endParaRPr lang="en-US" sz="1800" dirty="0"/>
          </a:p>
          <a:p>
            <a:r>
              <a:rPr lang="en-US" sz="1800" dirty="0"/>
              <a:t>The following fields will have nets permanently setup:</a:t>
            </a:r>
          </a:p>
          <a:p>
            <a:pPr lvl="1"/>
            <a:r>
              <a:rPr lang="en-US" sz="1800" dirty="0"/>
              <a:t>Brookshire Park</a:t>
            </a:r>
          </a:p>
          <a:p>
            <a:pPr lvl="1"/>
            <a:r>
              <a:rPr lang="en-US" sz="1800" dirty="0"/>
              <a:t>Insmill Park</a:t>
            </a:r>
          </a:p>
          <a:p>
            <a:pPr lvl="1"/>
            <a:r>
              <a:rPr lang="en-US" sz="1800" dirty="0"/>
              <a:t>Roland Michener Park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424604"/>
            <a:ext cx="3422073" cy="5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3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F61112-F422-6483-AD06-C93BBA97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32864"/>
            <a:ext cx="7600950" cy="1086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Important Reminders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AD9393-E0CF-2B9C-8E04-DD78D257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02" y="1303436"/>
            <a:ext cx="7235089" cy="4464510"/>
          </a:xfrm>
        </p:spPr>
        <p:txBody>
          <a:bodyPr>
            <a:noAutofit/>
          </a:bodyPr>
          <a:lstStyle/>
          <a:p>
            <a:r>
              <a:rPr lang="en-US" sz="1800" dirty="0"/>
              <a:t>Shin pads</a:t>
            </a:r>
          </a:p>
          <a:p>
            <a:pPr lvl="1"/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Standard sized shin</a:t>
            </a:r>
            <a:r>
              <a:rPr lang="en-US" sz="1400" spc="-4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guards</a:t>
            </a:r>
            <a:r>
              <a:rPr lang="en-US" sz="1400" spc="-3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must</a:t>
            </a:r>
            <a:r>
              <a:rPr lang="en-US" sz="1400" spc="-3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be</a:t>
            </a:r>
            <a:r>
              <a:rPr lang="en-US" sz="1400" spc="-2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worn</a:t>
            </a:r>
            <a:r>
              <a:rPr lang="en-US" sz="1400" spc="-2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by</a:t>
            </a:r>
            <a:r>
              <a:rPr lang="en-US" sz="1400" spc="-35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all</a:t>
            </a:r>
            <a:r>
              <a:rPr lang="en-US" sz="1400" spc="-35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players. </a:t>
            </a:r>
            <a:r>
              <a:rPr lang="en-CA" sz="1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must also be completely covered by socks and provide proper shin protection. 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Game Sheets</a:t>
            </a:r>
          </a:p>
          <a:p>
            <a:pPr lvl="1"/>
            <a:r>
              <a:rPr lang="en-US" sz="1400" dirty="0"/>
              <a:t>BRING them to the referee.  Don’t make them chase you down</a:t>
            </a:r>
            <a:endParaRPr lang="en-US" sz="1800" dirty="0"/>
          </a:p>
          <a:p>
            <a:r>
              <a:rPr lang="en-US" sz="1800" dirty="0"/>
              <a:t>Game starts</a:t>
            </a:r>
          </a:p>
          <a:p>
            <a:pPr lvl="1"/>
            <a:r>
              <a:rPr lang="en-US" sz="1400" dirty="0"/>
              <a:t>Teams need to be ready on time.  If teams are not ready, the referee will start their watch, games will be shortened</a:t>
            </a:r>
          </a:p>
          <a:p>
            <a:r>
              <a:rPr lang="en-CA" sz="1800" dirty="0"/>
              <a:t>Air Quality Policy</a:t>
            </a:r>
          </a:p>
          <a:p>
            <a:pPr lvl="1"/>
            <a:r>
              <a:rPr lang="en-CA" sz="1400" dirty="0"/>
              <a:t>The EODSA is in the process of publishing a policy with regards to the air quality.</a:t>
            </a:r>
          </a:p>
          <a:p>
            <a:r>
              <a:rPr lang="en-US" sz="1800" dirty="0"/>
              <a:t>7 v 7 Rule Reminder</a:t>
            </a:r>
          </a:p>
          <a:p>
            <a:pPr lvl="1"/>
            <a:r>
              <a:rPr lang="en-US" sz="1400" dirty="0"/>
              <a:t>Sliding is not permitted.  Goal keepers are permitted to slide INSIDE the box only</a:t>
            </a:r>
            <a:endParaRPr lang="en-CA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B869A-9288-47D4-5035-1324B4DB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33" y="4848783"/>
            <a:ext cx="352913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2805"/>
            <a:ext cx="7618042" cy="11323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Men Division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20" y="3866943"/>
            <a:ext cx="7463369" cy="1795943"/>
          </a:xfrm>
        </p:spPr>
        <p:txBody>
          <a:bodyPr>
            <a:normAutofit/>
          </a:bodyPr>
          <a:lstStyle/>
          <a:p>
            <a:r>
              <a:rPr lang="en-US" sz="2400" dirty="0"/>
              <a:t>Regular game night 		- Tuesday</a:t>
            </a:r>
          </a:p>
          <a:p>
            <a:r>
              <a:rPr lang="en-US" sz="2400" dirty="0"/>
              <a:t>Season starts		- Tuesday May 21st</a:t>
            </a:r>
          </a:p>
          <a:p>
            <a:r>
              <a:rPr lang="en-US" sz="2400" dirty="0"/>
              <a:t># of games			- 14 </a:t>
            </a:r>
          </a:p>
          <a:p>
            <a:r>
              <a:rPr lang="en-US" sz="2400" dirty="0"/>
              <a:t>Relegation			- 8</a:t>
            </a:r>
            <a:r>
              <a:rPr lang="en-US" sz="2400" baseline="30000" dirty="0"/>
              <a:t>th</a:t>
            </a:r>
            <a:r>
              <a:rPr lang="en-US" sz="2400" dirty="0"/>
              <a:t> place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0E848-68D8-4290-577D-37AEA592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20" y="1458144"/>
            <a:ext cx="744006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412" y="1"/>
            <a:ext cx="7626588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Men Division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258" y="4292512"/>
            <a:ext cx="7463369" cy="2308767"/>
          </a:xfrm>
        </p:spPr>
        <p:txBody>
          <a:bodyPr>
            <a:noAutofit/>
          </a:bodyPr>
          <a:lstStyle/>
          <a:p>
            <a:r>
              <a:rPr lang="en-US" sz="2400" dirty="0"/>
              <a:t>Regular game night 		- Wednesday</a:t>
            </a:r>
          </a:p>
          <a:p>
            <a:r>
              <a:rPr lang="en-US" sz="2400" dirty="0"/>
              <a:t>Season starts		- Wednesday May 22</a:t>
            </a:r>
            <a:r>
              <a:rPr lang="en-US" sz="2400" baseline="30000" dirty="0"/>
              <a:t>nd</a:t>
            </a:r>
            <a:endParaRPr lang="en-US" sz="2400" dirty="0"/>
          </a:p>
          <a:p>
            <a:r>
              <a:rPr lang="en-US" sz="2400" dirty="0"/>
              <a:t># of games			- 14 </a:t>
            </a:r>
          </a:p>
          <a:p>
            <a:r>
              <a:rPr lang="en-US" sz="2400" dirty="0"/>
              <a:t>Promotion			- 1</a:t>
            </a:r>
            <a:r>
              <a:rPr lang="en-US" sz="2400" baseline="30000" dirty="0"/>
              <a:t>st</a:t>
            </a:r>
            <a:r>
              <a:rPr lang="en-US" sz="2400" dirty="0"/>
              <a:t> place</a:t>
            </a:r>
          </a:p>
          <a:p>
            <a:r>
              <a:rPr lang="en-US" sz="2400" dirty="0"/>
              <a:t>Relegation			- 12</a:t>
            </a:r>
            <a:r>
              <a:rPr lang="en-US" sz="2400" baseline="30000" dirty="0"/>
              <a:t>th</a:t>
            </a:r>
            <a:r>
              <a:rPr lang="en-US" sz="2400" dirty="0"/>
              <a:t> place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1DCC7-84A9-9E1A-81CE-BD22C34D3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58" y="1252336"/>
            <a:ext cx="8114523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412" y="1"/>
            <a:ext cx="7626588" cy="114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Men Division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01" y="3555450"/>
            <a:ext cx="7509511" cy="2492925"/>
          </a:xfrm>
        </p:spPr>
        <p:txBody>
          <a:bodyPr>
            <a:noAutofit/>
          </a:bodyPr>
          <a:lstStyle/>
          <a:p>
            <a:r>
              <a:rPr lang="en-US" sz="2400" dirty="0"/>
              <a:t>Regular game night 		- Thursday</a:t>
            </a:r>
          </a:p>
          <a:p>
            <a:r>
              <a:rPr lang="en-US" sz="2400" dirty="0"/>
              <a:t>Season starts		- Thursday May 23</a:t>
            </a:r>
            <a:r>
              <a:rPr lang="en-US" sz="2400" baseline="30000" dirty="0"/>
              <a:t>rd</a:t>
            </a:r>
            <a:endParaRPr lang="en-US" sz="2400" dirty="0"/>
          </a:p>
          <a:p>
            <a:r>
              <a:rPr lang="en-US" sz="2400" dirty="0"/>
              <a:t># of games			- 14 </a:t>
            </a:r>
          </a:p>
          <a:p>
            <a:r>
              <a:rPr lang="en-US" sz="2400" dirty="0"/>
              <a:t>Promotion			- 1</a:t>
            </a:r>
            <a:r>
              <a:rPr lang="en-US" sz="2400" baseline="30000" dirty="0"/>
              <a:t>st</a:t>
            </a:r>
            <a:r>
              <a:rPr lang="en-US" sz="2400" dirty="0"/>
              <a:t> place</a:t>
            </a:r>
          </a:p>
          <a:p>
            <a:r>
              <a:rPr lang="en-US" sz="2400" dirty="0"/>
              <a:t>Relegation			- 8</a:t>
            </a:r>
            <a:r>
              <a:rPr lang="en-US" sz="2400" baseline="30000" dirty="0"/>
              <a:t>th</a:t>
            </a:r>
            <a:r>
              <a:rPr lang="en-US" sz="2400" dirty="0"/>
              <a:t> 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D2B31-E75A-E3CE-DCA0-EB804A0E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01" y="1297634"/>
            <a:ext cx="739243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1"/>
            <a:ext cx="7635133" cy="1179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Men Division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75" y="3334997"/>
            <a:ext cx="7635133" cy="2323099"/>
          </a:xfrm>
        </p:spPr>
        <p:txBody>
          <a:bodyPr>
            <a:noAutofit/>
          </a:bodyPr>
          <a:lstStyle/>
          <a:p>
            <a:r>
              <a:rPr lang="en-US" sz="2400" dirty="0"/>
              <a:t>Regular game night 		- Thursday</a:t>
            </a:r>
          </a:p>
          <a:p>
            <a:r>
              <a:rPr lang="en-US" sz="2400" dirty="0"/>
              <a:t>Season starts		- Thursday May 23</a:t>
            </a:r>
            <a:r>
              <a:rPr lang="en-US" sz="2400" baseline="30000" dirty="0"/>
              <a:t>rd</a:t>
            </a:r>
            <a:r>
              <a:rPr lang="en-US" sz="2400" dirty="0"/>
              <a:t> </a:t>
            </a:r>
          </a:p>
          <a:p>
            <a:r>
              <a:rPr lang="en-US" sz="2400" dirty="0"/>
              <a:t># of games			- 14 </a:t>
            </a:r>
          </a:p>
          <a:p>
            <a:r>
              <a:rPr lang="en-US" sz="2400" dirty="0"/>
              <a:t>Promotion			- 1</a:t>
            </a:r>
            <a:r>
              <a:rPr lang="en-US" sz="2400" baseline="30000" dirty="0"/>
              <a:t>st</a:t>
            </a:r>
            <a:r>
              <a:rPr lang="en-US" sz="2400" dirty="0"/>
              <a:t> place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182F3-DA77-2634-DACD-C1A088AA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75" y="1343036"/>
            <a:ext cx="739243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6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414" y="1"/>
            <a:ext cx="7626587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Men Over 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43" y="3930707"/>
            <a:ext cx="7463369" cy="2627831"/>
          </a:xfrm>
        </p:spPr>
        <p:txBody>
          <a:bodyPr>
            <a:noAutofit/>
          </a:bodyPr>
          <a:lstStyle/>
          <a:p>
            <a:r>
              <a:rPr lang="en-US" sz="2400" dirty="0"/>
              <a:t>Regular game night 		- Wednesday</a:t>
            </a:r>
          </a:p>
          <a:p>
            <a:r>
              <a:rPr lang="en-US" sz="2400" dirty="0"/>
              <a:t>Season starts		- Wednesday May 15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# of games			- 14 </a:t>
            </a:r>
          </a:p>
          <a:p>
            <a:r>
              <a:rPr lang="en-US" sz="2400" dirty="0"/>
              <a:t>Location			- All games at Richcraft</a:t>
            </a:r>
          </a:p>
          <a:p>
            <a:r>
              <a:rPr lang="en-US" sz="2400" dirty="0"/>
              <a:t>Times			- 6:00pm, 7:10pm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202E0-848F-7AC4-AD73-FE387BF9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43" y="1343699"/>
            <a:ext cx="7820026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28" y="1360113"/>
            <a:ext cx="9579913" cy="426760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78 teams will participate in the Ottawa Adult SC in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690" y="4779453"/>
            <a:ext cx="758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63                          15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95" y="2661452"/>
            <a:ext cx="3285474" cy="1990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13" y="2661452"/>
            <a:ext cx="2885374" cy="2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0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618042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Women Division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612" y="3600536"/>
            <a:ext cx="7618042" cy="2657743"/>
          </a:xfrm>
        </p:spPr>
        <p:txBody>
          <a:bodyPr>
            <a:noAutofit/>
          </a:bodyPr>
          <a:lstStyle/>
          <a:p>
            <a:r>
              <a:rPr lang="en-US" sz="2000" dirty="0"/>
              <a:t>Regular game night 		- Monday</a:t>
            </a:r>
          </a:p>
          <a:p>
            <a:r>
              <a:rPr lang="en-US" sz="2000" dirty="0"/>
              <a:t>Season starts			- Monday May 13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000" dirty="0"/>
              <a:t># of games			- 14 </a:t>
            </a:r>
          </a:p>
          <a:p>
            <a:r>
              <a:rPr lang="en-US" sz="2000" dirty="0"/>
              <a:t>Location			- Richcraft &amp; Bell Sensplex</a:t>
            </a:r>
          </a:p>
          <a:p>
            <a:r>
              <a:rPr lang="en-US" sz="2000" dirty="0"/>
              <a:t>Times				- 6:00pm, 7:10pm, 8:20pm, 9:30pm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017F5-E867-FDDF-3883-50E9420E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12" y="1333765"/>
            <a:ext cx="7401958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1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414" y="1"/>
            <a:ext cx="7626587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Women Over 45 Div 1 &amp;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8137" y="4760363"/>
            <a:ext cx="8230689" cy="2010641"/>
          </a:xfrm>
        </p:spPr>
        <p:txBody>
          <a:bodyPr>
            <a:noAutofit/>
          </a:bodyPr>
          <a:lstStyle/>
          <a:p>
            <a:r>
              <a:rPr lang="en-US" sz="2000" dirty="0"/>
              <a:t>Regular game night 		- Monday</a:t>
            </a:r>
          </a:p>
          <a:p>
            <a:r>
              <a:rPr lang="en-US" sz="2000" dirty="0"/>
              <a:t>Season starts			- Monday May 13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000" dirty="0"/>
              <a:t># of games			- 14 </a:t>
            </a:r>
          </a:p>
          <a:p>
            <a:r>
              <a:rPr lang="en-US" sz="2000" dirty="0"/>
              <a:t>Location			- Richcraft &amp; Bell Sensplex</a:t>
            </a:r>
          </a:p>
          <a:p>
            <a:r>
              <a:rPr lang="en-US" sz="2000" dirty="0"/>
              <a:t>Times				- 6:00pm, 7:10pm, 8:20pm, 9:30pm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549A4-76A6-CF25-08A1-DC8F9EB4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37" y="1251320"/>
            <a:ext cx="741148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505" y="1"/>
            <a:ext cx="7549675" cy="11365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89" y="1853510"/>
            <a:ext cx="4625811" cy="346935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22031" y="1738960"/>
            <a:ext cx="4911311" cy="33800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have 2 cup competitions for our 11 v 11 teams</a:t>
            </a:r>
          </a:p>
          <a:p>
            <a:endParaRPr lang="en-US" sz="2400" dirty="0"/>
          </a:p>
          <a:p>
            <a:r>
              <a:rPr lang="en-US" sz="2400" dirty="0"/>
              <a:t>Challenge Cup open to all</a:t>
            </a:r>
          </a:p>
          <a:p>
            <a:endParaRPr lang="en-US" sz="2400" dirty="0"/>
          </a:p>
          <a:p>
            <a:r>
              <a:rPr lang="en-US" sz="2400" dirty="0"/>
              <a:t>Presidents Cup for Division 3 and 4 only</a:t>
            </a:r>
          </a:p>
          <a:p>
            <a:endParaRPr lang="en-US" sz="2400" dirty="0"/>
          </a:p>
          <a:p>
            <a:r>
              <a:rPr lang="en-US" sz="2400" dirty="0"/>
              <a:t>Challenge Cup entry fee for Division 3 and 4 teams is $80</a:t>
            </a:r>
          </a:p>
        </p:txBody>
      </p:sp>
    </p:spTree>
    <p:extLst>
      <p:ext uri="{BB962C8B-B14F-4D97-AF65-F5344CB8AC3E}">
        <p14:creationId xmlns:p14="http://schemas.microsoft.com/office/powerpoint/2010/main" val="974790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8256"/>
            <a:ext cx="7618042" cy="11610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Cup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140" y="1475247"/>
            <a:ext cx="8630540" cy="2977111"/>
          </a:xfrm>
        </p:spPr>
        <p:txBody>
          <a:bodyPr>
            <a:normAutofit lnSpcReduction="10000"/>
          </a:bodyPr>
          <a:lstStyle/>
          <a:p>
            <a:pPr defTabSz="1008063"/>
            <a:r>
              <a:rPr lang="en-US" sz="2400" dirty="0"/>
              <a:t>Monday May 13</a:t>
            </a:r>
            <a:r>
              <a:rPr lang="en-US" sz="2400" baseline="30000" dirty="0"/>
              <a:t>th</a:t>
            </a:r>
            <a:r>
              <a:rPr lang="en-US" sz="2400" dirty="0"/>
              <a:t> 			– Entries close</a:t>
            </a:r>
          </a:p>
          <a:p>
            <a:pPr defTabSz="1004888">
              <a:tabLst>
                <a:tab pos="4033838" algn="l"/>
              </a:tabLst>
            </a:pPr>
            <a:r>
              <a:rPr lang="en-US" sz="2400" dirty="0"/>
              <a:t>Wednesday May 15</a:t>
            </a:r>
            <a:r>
              <a:rPr lang="en-US" sz="2400" baseline="30000" dirty="0"/>
              <a:t>th</a:t>
            </a:r>
            <a:r>
              <a:rPr lang="en-US" sz="2400" dirty="0"/>
              <a:t> 		– Cup draw</a:t>
            </a:r>
          </a:p>
          <a:p>
            <a:pPr defTabSz="1004888">
              <a:tabLst>
                <a:tab pos="4033838" algn="l"/>
              </a:tabLst>
            </a:pPr>
            <a:r>
              <a:rPr lang="en-US" sz="2400" dirty="0"/>
              <a:t>Monday June 3</a:t>
            </a:r>
            <a:r>
              <a:rPr lang="en-US" sz="2400" baseline="30000" dirty="0"/>
              <a:t>rd</a:t>
            </a:r>
            <a:r>
              <a:rPr lang="en-US" sz="2400" dirty="0"/>
              <a:t>		 – Round of 32</a:t>
            </a:r>
          </a:p>
          <a:p>
            <a:pPr defTabSz="1008063"/>
            <a:r>
              <a:rPr lang="en-US" sz="2400" dirty="0"/>
              <a:t>Week of June 18</a:t>
            </a:r>
            <a:r>
              <a:rPr lang="en-US" sz="2400" baseline="30000" dirty="0"/>
              <a:t>th</a:t>
            </a:r>
            <a:r>
              <a:rPr lang="en-US" sz="2400" dirty="0"/>
              <a:t>   			– Round of 16</a:t>
            </a:r>
          </a:p>
          <a:p>
            <a:pPr defTabSz="1008063"/>
            <a:r>
              <a:rPr lang="en-US" sz="2400" dirty="0"/>
              <a:t>Week of July 15</a:t>
            </a:r>
            <a:r>
              <a:rPr lang="en-US" sz="2400" baseline="30000" dirty="0"/>
              <a:t>th</a:t>
            </a:r>
            <a:r>
              <a:rPr lang="en-US" sz="2400" dirty="0"/>
              <a:t>  			– Round of 8</a:t>
            </a:r>
          </a:p>
          <a:p>
            <a:pPr defTabSz="1008063"/>
            <a:r>
              <a:rPr lang="en-US" sz="2400" dirty="0"/>
              <a:t>Week of August 12</a:t>
            </a:r>
            <a:r>
              <a:rPr lang="en-US" sz="2400" baseline="30000" dirty="0"/>
              <a:t>th</a:t>
            </a:r>
            <a:r>
              <a:rPr lang="en-US" sz="2400" dirty="0"/>
              <a:t>  			– Semi finals</a:t>
            </a:r>
          </a:p>
          <a:p>
            <a:pPr defTabSz="1008063"/>
            <a:r>
              <a:rPr lang="en-US" sz="2400" dirty="0"/>
              <a:t>Week of September 2</a:t>
            </a:r>
            <a:r>
              <a:rPr lang="en-US" sz="2400" baseline="30000" dirty="0"/>
              <a:t>nd</a:t>
            </a:r>
            <a:r>
              <a:rPr lang="en-US" sz="2400" dirty="0"/>
              <a:t>  		– Finals</a:t>
            </a:r>
          </a:p>
        </p:txBody>
      </p:sp>
    </p:spTree>
    <p:extLst>
      <p:ext uri="{BB962C8B-B14F-4D97-AF65-F5344CB8AC3E}">
        <p14:creationId xmlns:p14="http://schemas.microsoft.com/office/powerpoint/2010/main" val="3988637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23437"/>
            <a:ext cx="7635133" cy="11046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Discipline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7" y="1510299"/>
            <a:ext cx="3696393" cy="49285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36101" y="1392849"/>
            <a:ext cx="5994396" cy="33373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follow the Ontario Soccer’s Discipline policy and procedures</a:t>
            </a:r>
          </a:p>
          <a:p>
            <a:endParaRPr lang="en-US" sz="2400" dirty="0"/>
          </a:p>
          <a:p>
            <a:r>
              <a:rPr lang="en-US" sz="2400" dirty="0"/>
              <a:t>Discipline hearings are scheduled each week throughout the season</a:t>
            </a:r>
          </a:p>
        </p:txBody>
      </p:sp>
    </p:spTree>
    <p:extLst>
      <p:ext uri="{BB962C8B-B14F-4D97-AF65-F5344CB8AC3E}">
        <p14:creationId xmlns:p14="http://schemas.microsoft.com/office/powerpoint/2010/main" val="284697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8256"/>
            <a:ext cx="7618042" cy="11183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Discipline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97" y="1364152"/>
            <a:ext cx="957218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Each team will have a discipline index as follows</a:t>
            </a:r>
          </a:p>
          <a:p>
            <a:pPr lvl="1"/>
            <a:r>
              <a:rPr lang="en-US" dirty="0"/>
              <a:t>1 point for each yellow card</a:t>
            </a:r>
          </a:p>
          <a:p>
            <a:pPr lvl="1"/>
            <a:r>
              <a:rPr lang="en-US" dirty="0"/>
              <a:t>2 points for each red card</a:t>
            </a:r>
          </a:p>
          <a:p>
            <a:pPr lvl="1"/>
            <a:r>
              <a:rPr lang="en-US" dirty="0"/>
              <a:t>Index = total points / # of games played</a:t>
            </a:r>
          </a:p>
          <a:p>
            <a:pPr lvl="1"/>
            <a:endParaRPr lang="en-US" dirty="0"/>
          </a:p>
          <a:p>
            <a:r>
              <a:rPr lang="en-US" sz="2400" dirty="0"/>
              <a:t>Teams who score over 0.7 in the season will be placed on a performance bond for 2025</a:t>
            </a:r>
          </a:p>
        </p:txBody>
      </p:sp>
    </p:spTree>
    <p:extLst>
      <p:ext uri="{BB962C8B-B14F-4D97-AF65-F5344CB8AC3E}">
        <p14:creationId xmlns:p14="http://schemas.microsoft.com/office/powerpoint/2010/main" val="300516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618042" cy="11365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Tournament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67" y="1732247"/>
            <a:ext cx="5152343" cy="386425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86168" y="1732248"/>
            <a:ext cx="5292299" cy="3393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tournament format will be  7 v 7</a:t>
            </a:r>
          </a:p>
          <a:p>
            <a:endParaRPr lang="en-US" sz="2400" dirty="0"/>
          </a:p>
          <a:p>
            <a:r>
              <a:rPr lang="en-US" sz="2400" dirty="0"/>
              <a:t>All teams can enter</a:t>
            </a:r>
          </a:p>
          <a:p>
            <a:endParaRPr lang="en-US" sz="2400" dirty="0"/>
          </a:p>
          <a:p>
            <a:r>
              <a:rPr lang="en-US" sz="2400" dirty="0"/>
              <a:t>It is scheduled for the weekend of September 14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340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4" y="1674809"/>
            <a:ext cx="6936321" cy="4602453"/>
          </a:xfrm>
        </p:spPr>
      </p:pic>
    </p:spTree>
    <p:extLst>
      <p:ext uri="{BB962C8B-B14F-4D97-AF65-F5344CB8AC3E}">
        <p14:creationId xmlns:p14="http://schemas.microsoft.com/office/powerpoint/2010/main" val="10555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5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 of OASC teams by year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961947"/>
              </p:ext>
            </p:extLst>
          </p:nvPr>
        </p:nvGraphicFramePr>
        <p:xfrm>
          <a:off x="1280160" y="1305099"/>
          <a:ext cx="100002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2168" y="6026728"/>
            <a:ext cx="41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team entries have doubled since 2019</a:t>
            </a:r>
          </a:p>
        </p:txBody>
      </p:sp>
    </p:spTree>
    <p:extLst>
      <p:ext uri="{BB962C8B-B14F-4D97-AF65-F5344CB8AC3E}">
        <p14:creationId xmlns:p14="http://schemas.microsoft.com/office/powerpoint/2010/main" val="175855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5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2024 OASC dashboard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4262" y="1437277"/>
            <a:ext cx="1928552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2024 teams</a:t>
            </a:r>
          </a:p>
          <a:p>
            <a:pPr algn="ctr"/>
            <a:r>
              <a:rPr lang="en-US" sz="6000" dirty="0"/>
              <a:t>78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466761"/>
              </p:ext>
            </p:extLst>
          </p:nvPr>
        </p:nvGraphicFramePr>
        <p:xfrm>
          <a:off x="349890" y="32835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546438"/>
              </p:ext>
            </p:extLst>
          </p:nvPr>
        </p:nvGraphicFramePr>
        <p:xfrm>
          <a:off x="349890" y="32835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15642"/>
              </p:ext>
            </p:extLst>
          </p:nvPr>
        </p:nvGraphicFramePr>
        <p:xfrm>
          <a:off x="7337527" y="32835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034950"/>
              </p:ext>
            </p:extLst>
          </p:nvPr>
        </p:nvGraphicFramePr>
        <p:xfrm>
          <a:off x="3832168" y="32835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314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5150" y="60876"/>
            <a:ext cx="7678267" cy="9948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 of teams by year in our league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168" y="6026728"/>
            <a:ext cx="506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team entries have increased by 60% since 2019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83811"/>
              </p:ext>
            </p:extLst>
          </p:nvPr>
        </p:nvGraphicFramePr>
        <p:xfrm>
          <a:off x="1087409" y="1233198"/>
          <a:ext cx="10276090" cy="473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8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5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2024 dashboard our league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1626" y="1790721"/>
            <a:ext cx="1928552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2024 teams</a:t>
            </a:r>
          </a:p>
          <a:p>
            <a:pPr algn="ctr"/>
            <a:r>
              <a:rPr lang="en-US" sz="6000" dirty="0"/>
              <a:t>63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14578" y="1790721"/>
            <a:ext cx="1928552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Returning teams</a:t>
            </a:r>
          </a:p>
          <a:p>
            <a:pPr algn="ctr"/>
            <a:r>
              <a:rPr lang="en-US" sz="6000" dirty="0"/>
              <a:t>45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90535" y="1790721"/>
            <a:ext cx="1928552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2024 teams</a:t>
            </a:r>
          </a:p>
          <a:p>
            <a:pPr algn="ctr"/>
            <a:r>
              <a:rPr lang="en-US" sz="6000" dirty="0"/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75051" y="1790721"/>
            <a:ext cx="1928552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Lost 2023 teams</a:t>
            </a:r>
          </a:p>
          <a:p>
            <a:pPr algn="ctr"/>
            <a:r>
              <a:rPr lang="en-US" sz="6000" dirty="0"/>
              <a:t>13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967642"/>
              </p:ext>
            </p:extLst>
          </p:nvPr>
        </p:nvGraphicFramePr>
        <p:xfrm>
          <a:off x="1573875" y="3848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39835"/>
              </p:ext>
            </p:extLst>
          </p:nvPr>
        </p:nvGraphicFramePr>
        <p:xfrm>
          <a:off x="5212080" y="3848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97" y="35015"/>
            <a:ext cx="7716134" cy="1133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Early Bird Special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711" y="1617863"/>
            <a:ext cx="4702743" cy="3660719"/>
          </a:xfrm>
        </p:spPr>
        <p:txBody>
          <a:bodyPr>
            <a:noAutofit/>
          </a:bodyPr>
          <a:lstStyle/>
          <a:p>
            <a:r>
              <a:rPr lang="en-US" dirty="0"/>
              <a:t>56 teams participated in the Early Bird Special</a:t>
            </a:r>
          </a:p>
          <a:p>
            <a:endParaRPr lang="en-US" dirty="0"/>
          </a:p>
          <a:p>
            <a:r>
              <a:rPr lang="en-US" dirty="0"/>
              <a:t>This was a great success that will be repeated in 2025</a:t>
            </a:r>
          </a:p>
          <a:p>
            <a:endParaRPr lang="en-US" dirty="0"/>
          </a:p>
          <a:p>
            <a:r>
              <a:rPr lang="en-US" dirty="0"/>
              <a:t>Thank you to the team managers who participated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55" y="2261199"/>
            <a:ext cx="5583545" cy="2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061" y="1"/>
            <a:ext cx="7729301" cy="11627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637" y="1785779"/>
            <a:ext cx="5361249" cy="3609181"/>
          </a:xfrm>
        </p:spPr>
        <p:txBody>
          <a:bodyPr>
            <a:noAutofit/>
          </a:bodyPr>
          <a:lstStyle/>
          <a:p>
            <a:r>
              <a:rPr lang="en-US" dirty="0"/>
              <a:t>We are keen to add value to our members through business partnerships</a:t>
            </a:r>
          </a:p>
          <a:p>
            <a:endParaRPr lang="en-US" dirty="0"/>
          </a:p>
          <a:p>
            <a:r>
              <a:rPr lang="en-US" dirty="0"/>
              <a:t>Partnerships have to be a win-win for both sides</a:t>
            </a:r>
          </a:p>
          <a:p>
            <a:endParaRPr lang="en-US" dirty="0"/>
          </a:p>
          <a:p>
            <a:r>
              <a:rPr lang="en-US" dirty="0"/>
              <a:t>Pass on your suggestions for future partnerships to Dawn and we will follow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25" y="2030658"/>
            <a:ext cx="4714175" cy="31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2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7625</TotalTime>
  <Words>1296</Words>
  <Application>Microsoft Office PowerPoint</Application>
  <PresentationFormat>Widescreen</PresentationFormat>
  <Paragraphs>222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Berlin Sans FB Demi</vt:lpstr>
      <vt:lpstr>Calibri</vt:lpstr>
      <vt:lpstr>Calibri Light</vt:lpstr>
      <vt:lpstr>Cambria</vt:lpstr>
      <vt:lpstr>Office Theme</vt:lpstr>
      <vt:lpstr>PowerPoint Presentation</vt:lpstr>
      <vt:lpstr>Agenda</vt:lpstr>
      <vt:lpstr>Welcome</vt:lpstr>
      <vt:lpstr># of OASC teams by year</vt:lpstr>
      <vt:lpstr>2024 OASC dashboard</vt:lpstr>
      <vt:lpstr># of teams by year in our league</vt:lpstr>
      <vt:lpstr>2024 dashboard our league</vt:lpstr>
      <vt:lpstr>Early Bird Special</vt:lpstr>
      <vt:lpstr>Business partnerships</vt:lpstr>
      <vt:lpstr>City of Ottawa</vt:lpstr>
      <vt:lpstr>Atletico Ottawa</vt:lpstr>
      <vt:lpstr>FuboTV</vt:lpstr>
      <vt:lpstr>Ottawa Senators</vt:lpstr>
      <vt:lpstr>Ottawa South United</vt:lpstr>
      <vt:lpstr>A good reputation increases partnerships</vt:lpstr>
      <vt:lpstr>Multi media plans</vt:lpstr>
      <vt:lpstr>Social media</vt:lpstr>
      <vt:lpstr>On the ball</vt:lpstr>
      <vt:lpstr>Team management</vt:lpstr>
      <vt:lpstr>Team management</vt:lpstr>
      <vt:lpstr>Game day management – Team managers</vt:lpstr>
      <vt:lpstr>Game day management - Players</vt:lpstr>
      <vt:lpstr>Game day management - Equipment</vt:lpstr>
      <vt:lpstr>Important Reminders</vt:lpstr>
      <vt:lpstr>Men Division 1</vt:lpstr>
      <vt:lpstr>Men Division 2</vt:lpstr>
      <vt:lpstr>Men Division 3</vt:lpstr>
      <vt:lpstr>Men Division 4</vt:lpstr>
      <vt:lpstr>Men Over 35</vt:lpstr>
      <vt:lpstr>Women Division 1</vt:lpstr>
      <vt:lpstr>Women Over 45 Div 1 &amp; 2</vt:lpstr>
      <vt:lpstr>Cups</vt:lpstr>
      <vt:lpstr>Cup Schedule</vt:lpstr>
      <vt:lpstr>Discipline</vt:lpstr>
      <vt:lpstr>Discipline Index</vt:lpstr>
      <vt:lpstr>Tournament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77</cp:revision>
  <cp:lastPrinted>2023-04-30T12:41:53Z</cp:lastPrinted>
  <dcterms:created xsi:type="dcterms:W3CDTF">2023-04-27T16:52:20Z</dcterms:created>
  <dcterms:modified xsi:type="dcterms:W3CDTF">2024-05-07T22:54:39Z</dcterms:modified>
</cp:coreProperties>
</file>